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2" r:id="rId3"/>
    <p:sldId id="334" r:id="rId4"/>
    <p:sldId id="270" r:id="rId5"/>
    <p:sldId id="292" r:id="rId6"/>
    <p:sldId id="337" r:id="rId7"/>
    <p:sldId id="275" r:id="rId8"/>
    <p:sldId id="284" r:id="rId9"/>
    <p:sldId id="335" r:id="rId10"/>
    <p:sldId id="267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444"/>
    <a:srgbClr val="8FAD15"/>
    <a:srgbClr val="B1D41A"/>
    <a:srgbClr val="A5C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EF00-53A5-4824-B2E4-F6A48C6E980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5A6D1-4840-474A-9644-FC73B58EE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28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88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9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FC6C-6591-4817-8399-784E3DC0C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EDB1DC-C288-4578-9D1A-E390B7ACD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AECDA-669E-4141-B65D-B9C33B5F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189F87-F005-4B3C-9CC5-ED3A6921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ECBE2-AE2C-44AF-8E68-FE83C726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63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F47A1-2A69-4DEC-BBE6-D2461076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CB2804-1D26-4699-A52A-970BB1D86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04179E-479A-4F50-8E38-009E0E2E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BC3169-9D02-49BF-BAB6-478D49CC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012544-41AC-44CB-A92B-EE4A1081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18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21D58F-912B-4E88-8D2A-A6897592C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32EBDC-993D-4A26-9CD4-61ACE6963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89DE0-32B4-4F64-86AA-4211ACD5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A6D34A-E9C2-4674-A24F-E9618ED0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D03641-A287-43A6-ADEE-601FE80E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38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BAF6F-6E3E-4028-8633-D7C0BCB7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1E09E6-07B7-47F0-B5C3-5D2410D8A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CBF79-DB37-41BD-AEDC-DFB98883C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5037C-3868-4853-A76A-876666A5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FD7BA3-A0FA-45FA-977A-A681228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06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7953C-35AF-43D4-A325-30466B28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550E90-B877-457B-B03B-741F4406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55D59A-A028-4DFF-B1F1-FFCC36DE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AC30EB-3D6F-499E-9674-7C13A7A8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C88B8-DFAD-48B0-AA57-8200EA9E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1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C175D-8789-4B44-9E52-D46FB045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7C01AC-A360-40CC-A362-B6BAE5036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E088C7-4FDD-4B04-ABD6-9517F0225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742A4D-242B-4D4C-A7C6-5127F8A3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03091-C654-43E8-A4C9-166D5077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45A4F5-8DC1-4A3B-BF38-C44AF8A0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6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B8BC4-B0E9-4E19-B299-AFA73088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9752F2-8747-4FA5-AE94-7E8C796AA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EBA1B2-3635-46A6-BAB8-1CB81C234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28F87F-FE2A-4243-A299-1541080FD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A63DD1-BEC4-423A-A7DE-5E42F45DA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7A4A36-80DA-4DDB-B762-4830ABDD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B4869E-D93D-4F22-8F65-1A75E525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A32433-25E2-48C4-997A-2F5379DA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C582D-B3AA-4127-A942-166AAE06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F6C8CD-7407-4E01-ACB2-28DD0E1C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BECD57-9207-47D1-ACCB-BC812742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D36934-B773-4B6E-B7FE-AEC3744C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37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4E317A-C9C3-4804-A307-3E557C41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06BB94-EC76-4172-BEBF-E0C2E27C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213B22-9C25-4410-AA82-8C6C5176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71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4757D-AE99-47DF-BA8A-1DE1D15D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3CDE6E-B688-4904-B6A6-943FE8846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02B811-F48C-4F87-872B-3AB9407AD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DC38FE-798B-4043-8E8E-A929B426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6BFD80-9DAA-4BC6-83BA-D15F9BDE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ECF141-9E16-4CDC-BBF6-96F816B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20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CF91B-0B8A-4272-89A1-3C58C956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14731E-B8F9-440A-93AB-CD06526CA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1AACA2-A91A-4D29-A031-BD11BBD21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BFC966-F131-4E2F-9801-433D8312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7A1557-F520-4D8E-A6E0-16B3774A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7F348E-2C6D-4019-9B2F-07DABC3E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7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1AFB16-3EBA-4130-8537-7A164F1F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B53B0D-48FC-4761-B686-A545EA981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AAD09-C3A3-4193-97A9-3A042A362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6CC8C-C3E4-4197-9887-5DBF2683B8B9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FFAA6D-25F7-46ED-9439-EAB0141E4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1D4DCC-54F6-467C-AF81-5CF8C9106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D745-3631-41A3-8EFB-35789E9E6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9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8 CuadroTexto">
            <a:extLst>
              <a:ext uri="{FF2B5EF4-FFF2-40B4-BE49-F238E27FC236}">
                <a16:creationId xmlns:a16="http://schemas.microsoft.com/office/drawing/2014/main" id="{78F592B2-CB6D-4F5A-ABE5-1D66AC226275}"/>
              </a:ext>
            </a:extLst>
          </p:cNvPr>
          <p:cNvSpPr txBox="1"/>
          <p:nvPr/>
        </p:nvSpPr>
        <p:spPr>
          <a:xfrm>
            <a:off x="3188860" y="2847611"/>
            <a:ext cx="8381544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5400" b="1" dirty="0">
                <a:solidFill>
                  <a:srgbClr val="A30444"/>
                </a:solidFill>
              </a:rPr>
              <a:t>CIRCULAR PLACE</a:t>
            </a:r>
            <a:endParaRPr lang="es-ES" sz="5400" b="1" dirty="0">
              <a:solidFill>
                <a:srgbClr val="A30444"/>
              </a:solidFill>
            </a:endParaRPr>
          </a:p>
        </p:txBody>
      </p:sp>
      <p:cxnSp>
        <p:nvCxnSpPr>
          <p:cNvPr id="5" name="24 Conector recto">
            <a:extLst>
              <a:ext uri="{FF2B5EF4-FFF2-40B4-BE49-F238E27FC236}">
                <a16:creationId xmlns:a16="http://schemas.microsoft.com/office/drawing/2014/main" id="{8CFC8AAA-156E-4B2A-8B33-4565F9F3CF5E}"/>
              </a:ext>
            </a:extLst>
          </p:cNvPr>
          <p:cNvCxnSpPr>
            <a:cxnSpLocks/>
          </p:cNvCxnSpPr>
          <p:nvPr/>
        </p:nvCxnSpPr>
        <p:spPr>
          <a:xfrm flipV="1">
            <a:off x="1639838" y="3591396"/>
            <a:ext cx="8912324" cy="11416"/>
          </a:xfrm>
          <a:prstGeom prst="line">
            <a:avLst/>
          </a:prstGeom>
          <a:ln w="19050">
            <a:solidFill>
              <a:srgbClr val="77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7AE0038D-534A-4BD1-91B1-4BEE11506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044" y="3797724"/>
            <a:ext cx="8825658" cy="86142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s-ES" sz="3200" b="1" dirty="0"/>
              <a:t>EL MARKETPLACE SOCIAL de los</a:t>
            </a:r>
          </a:p>
          <a:p>
            <a:pPr rtl="0"/>
            <a:r>
              <a:rPr lang="es-ES" sz="3200" b="1" dirty="0"/>
              <a:t> aparatos eléctricos y electrónicos</a:t>
            </a:r>
          </a:p>
        </p:txBody>
      </p:sp>
      <p:pic>
        <p:nvPicPr>
          <p:cNvPr id="9" name="Imagen 8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21F8C197-C3B8-4AF8-A855-ACBB65B4D9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10637"/>
            <a:ext cx="1724025" cy="1713702"/>
          </a:xfrm>
          <a:prstGeom prst="rect">
            <a:avLst/>
          </a:prstGeom>
        </p:spPr>
      </p:pic>
      <p:pic>
        <p:nvPicPr>
          <p:cNvPr id="12" name="Imagen 11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4A34E665-8067-4AAD-BC4B-653CFE8653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0"/>
            <a:ext cx="1724025" cy="1713702"/>
          </a:xfrm>
          <a:prstGeom prst="rect">
            <a:avLst/>
          </a:prstGeom>
        </p:spPr>
      </p:pic>
      <p:pic>
        <p:nvPicPr>
          <p:cNvPr id="13" name="Imagen 12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922AE342-832A-49AF-95C1-BF0B72C748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1816"/>
            <a:ext cx="1724025" cy="1713702"/>
          </a:xfrm>
          <a:prstGeom prst="rect">
            <a:avLst/>
          </a:prstGeom>
        </p:spPr>
      </p:pic>
      <p:pic>
        <p:nvPicPr>
          <p:cNvPr id="14" name="Imagen 13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56199DDA-C4AE-4C05-A636-A38CF018AD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6" y="-309"/>
            <a:ext cx="1724025" cy="1713702"/>
          </a:xfrm>
          <a:prstGeom prst="rect">
            <a:avLst/>
          </a:prstGeom>
        </p:spPr>
      </p:pic>
      <p:pic>
        <p:nvPicPr>
          <p:cNvPr id="15" name="Imagen 14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DC09F143-E6F5-4B2E-A3EE-6D16A418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-309"/>
            <a:ext cx="1724025" cy="1713702"/>
          </a:xfrm>
          <a:prstGeom prst="rect">
            <a:avLst/>
          </a:prstGeom>
        </p:spPr>
      </p:pic>
      <p:pic>
        <p:nvPicPr>
          <p:cNvPr id="16" name="Imagen 15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76CDD7F4-13F7-48F6-8F6D-18AF2D5097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10637"/>
            <a:ext cx="1724025" cy="1713702"/>
          </a:xfrm>
          <a:prstGeom prst="rect">
            <a:avLst/>
          </a:prstGeom>
        </p:spPr>
      </p:pic>
      <p:pic>
        <p:nvPicPr>
          <p:cNvPr id="17" name="Imagen 16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D0B41AA8-5E2E-4C2A-9980-AB5C97642C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75" y="10637"/>
            <a:ext cx="1724025" cy="1713702"/>
          </a:xfrm>
          <a:prstGeom prst="rect">
            <a:avLst/>
          </a:prstGeom>
        </p:spPr>
      </p:pic>
      <p:pic>
        <p:nvPicPr>
          <p:cNvPr id="1026" name="Imagen 5">
            <a:extLst>
              <a:ext uri="{FF2B5EF4-FFF2-40B4-BE49-F238E27FC236}">
                <a16:creationId xmlns:a16="http://schemas.microsoft.com/office/drawing/2014/main" id="{5B830F0C-1765-9E05-6864-189E334E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2572752"/>
            <a:ext cx="2343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8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292" y="1139363"/>
            <a:ext cx="8825658" cy="2044337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/>
              <a:t>Gracias</a:t>
            </a:r>
          </a:p>
        </p:txBody>
      </p:sp>
      <p:pic>
        <p:nvPicPr>
          <p:cNvPr id="8" name="Imagen 7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FB225BF3-72F3-4D02-9D2E-69F1E23FB7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10637"/>
            <a:ext cx="1724025" cy="1713702"/>
          </a:xfrm>
          <a:prstGeom prst="rect">
            <a:avLst/>
          </a:prstGeom>
        </p:spPr>
      </p:pic>
      <p:pic>
        <p:nvPicPr>
          <p:cNvPr id="9" name="Imagen 8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7F1CA7D7-5D52-4DF2-89B4-6893D37878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0"/>
            <a:ext cx="1724025" cy="1713702"/>
          </a:xfrm>
          <a:prstGeom prst="rect">
            <a:avLst/>
          </a:prstGeom>
        </p:spPr>
      </p:pic>
      <p:pic>
        <p:nvPicPr>
          <p:cNvPr id="10" name="Imagen 9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B99779F8-968A-4D29-B0E8-7637C15C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1816"/>
            <a:ext cx="1724025" cy="1713702"/>
          </a:xfrm>
          <a:prstGeom prst="rect">
            <a:avLst/>
          </a:prstGeom>
        </p:spPr>
      </p:pic>
      <p:pic>
        <p:nvPicPr>
          <p:cNvPr id="11" name="Imagen 10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F5E949A4-478A-4BEF-8FCF-5EFAD03862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6" y="-309"/>
            <a:ext cx="1724025" cy="1713702"/>
          </a:xfrm>
          <a:prstGeom prst="rect">
            <a:avLst/>
          </a:prstGeom>
        </p:spPr>
      </p:pic>
      <p:pic>
        <p:nvPicPr>
          <p:cNvPr id="13" name="Imagen 12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A9F279E5-FC35-4121-AF0C-19F187CF7C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-309"/>
            <a:ext cx="1724025" cy="1713702"/>
          </a:xfrm>
          <a:prstGeom prst="rect">
            <a:avLst/>
          </a:prstGeom>
        </p:spPr>
      </p:pic>
      <p:pic>
        <p:nvPicPr>
          <p:cNvPr id="14" name="Imagen 13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848B172D-FAD1-48ED-8D20-23C9691779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10637"/>
            <a:ext cx="1724025" cy="1713702"/>
          </a:xfrm>
          <a:prstGeom prst="rect">
            <a:avLst/>
          </a:prstGeom>
        </p:spPr>
      </p:pic>
      <p:pic>
        <p:nvPicPr>
          <p:cNvPr id="16" name="Imagen 15" descr="Imagen que contiene alambre, bicicleta, metal, pájaro&#10;&#10;Descripción generada automáticamente">
            <a:extLst>
              <a:ext uri="{FF2B5EF4-FFF2-40B4-BE49-F238E27FC236}">
                <a16:creationId xmlns:a16="http://schemas.microsoft.com/office/drawing/2014/main" id="{C3EB6BAD-54AE-4C16-B6BE-84C42118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75" y="10637"/>
            <a:ext cx="1724025" cy="1713702"/>
          </a:xfrm>
          <a:prstGeom prst="rect">
            <a:avLst/>
          </a:prstGeom>
        </p:spPr>
      </p:pic>
      <p:cxnSp>
        <p:nvCxnSpPr>
          <p:cNvPr id="17" name="24 Conector recto">
            <a:extLst>
              <a:ext uri="{FF2B5EF4-FFF2-40B4-BE49-F238E27FC236}">
                <a16:creationId xmlns:a16="http://schemas.microsoft.com/office/drawing/2014/main" id="{1B013657-13BB-4CDB-A36E-AF6DCA3FBD3A}"/>
              </a:ext>
            </a:extLst>
          </p:cNvPr>
          <p:cNvCxnSpPr>
            <a:cxnSpLocks/>
          </p:cNvCxnSpPr>
          <p:nvPr/>
        </p:nvCxnSpPr>
        <p:spPr>
          <a:xfrm flipV="1">
            <a:off x="1639838" y="3218534"/>
            <a:ext cx="8912324" cy="11416"/>
          </a:xfrm>
          <a:prstGeom prst="line">
            <a:avLst/>
          </a:prstGeom>
          <a:ln w="19050">
            <a:solidFill>
              <a:srgbClr val="77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5">
            <a:extLst>
              <a:ext uri="{FF2B5EF4-FFF2-40B4-BE49-F238E27FC236}">
                <a16:creationId xmlns:a16="http://schemas.microsoft.com/office/drawing/2014/main" id="{A1B595B8-A2AE-EFCC-B06A-5FAC2679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46" y="3391875"/>
            <a:ext cx="2343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 descr="AMBILAMP | Raee Andalucía">
            <a:extLst>
              <a:ext uri="{FF2B5EF4-FFF2-40B4-BE49-F238E27FC236}">
                <a16:creationId xmlns:a16="http://schemas.microsoft.com/office/drawing/2014/main" id="{3926EB67-EC0C-4E33-BB7A-79ECC241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1" y="5496674"/>
            <a:ext cx="2623318" cy="92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BIAFME – AFME">
            <a:extLst>
              <a:ext uri="{FF2B5EF4-FFF2-40B4-BE49-F238E27FC236}">
                <a16:creationId xmlns:a16="http://schemas.microsoft.com/office/drawing/2014/main" id="{B6A64813-AF82-4059-9FE3-628CC201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4" y="5496674"/>
            <a:ext cx="2986088" cy="84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ienes somos | ADIME">
            <a:extLst>
              <a:ext uri="{FF2B5EF4-FFF2-40B4-BE49-F238E27FC236}">
                <a16:creationId xmlns:a16="http://schemas.microsoft.com/office/drawing/2014/main" id="{B870F7F5-CFCE-FC8F-30AE-DA14398C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5332874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>
            <a:extLst>
              <a:ext uri="{FF2B5EF4-FFF2-40B4-BE49-F238E27FC236}">
                <a16:creationId xmlns:a16="http://schemas.microsoft.com/office/drawing/2014/main" id="{7F9ECE49-FDB7-4116-93E1-12632859EB94}"/>
              </a:ext>
            </a:extLst>
          </p:cNvPr>
          <p:cNvSpPr txBox="1"/>
          <p:nvPr/>
        </p:nvSpPr>
        <p:spPr>
          <a:xfrm>
            <a:off x="377645" y="304114"/>
            <a:ext cx="838154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 b="1" dirty="0">
                <a:solidFill>
                  <a:srgbClr val="A30444"/>
                </a:solidFill>
              </a:rPr>
              <a:t>¿Por qué nace CIRCULAR PLACE?</a:t>
            </a:r>
            <a:endParaRPr lang="es-ES" sz="3600" b="1" dirty="0">
              <a:solidFill>
                <a:srgbClr val="A30444"/>
              </a:solidFill>
            </a:endParaRPr>
          </a:p>
        </p:txBody>
      </p:sp>
      <p:sp>
        <p:nvSpPr>
          <p:cNvPr id="22" name="18 CuadroTexto">
            <a:extLst>
              <a:ext uri="{FF2B5EF4-FFF2-40B4-BE49-F238E27FC236}">
                <a16:creationId xmlns:a16="http://schemas.microsoft.com/office/drawing/2014/main" id="{A7AF558A-8093-4617-8F96-D4932A593F2D}"/>
              </a:ext>
            </a:extLst>
          </p:cNvPr>
          <p:cNvSpPr txBox="1"/>
          <p:nvPr/>
        </p:nvSpPr>
        <p:spPr>
          <a:xfrm>
            <a:off x="377645" y="901201"/>
            <a:ext cx="8381544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Destrucción de excedentes de stock – un problema ambiental</a:t>
            </a:r>
          </a:p>
        </p:txBody>
      </p:sp>
      <p:cxnSp>
        <p:nvCxnSpPr>
          <p:cNvPr id="24" name="24 Conector recto">
            <a:extLst>
              <a:ext uri="{FF2B5EF4-FFF2-40B4-BE49-F238E27FC236}">
                <a16:creationId xmlns:a16="http://schemas.microsoft.com/office/drawing/2014/main" id="{0980B5D7-9035-4DAC-9938-BFEEB6C71C89}"/>
              </a:ext>
            </a:extLst>
          </p:cNvPr>
          <p:cNvCxnSpPr>
            <a:cxnSpLocks/>
          </p:cNvCxnSpPr>
          <p:nvPr/>
        </p:nvCxnSpPr>
        <p:spPr>
          <a:xfrm flipV="1">
            <a:off x="377645" y="889785"/>
            <a:ext cx="8912324" cy="11416"/>
          </a:xfrm>
          <a:prstGeom prst="line">
            <a:avLst/>
          </a:prstGeom>
          <a:ln w="19050">
            <a:solidFill>
              <a:srgbClr val="77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0">
            <a:extLst>
              <a:ext uri="{FF2B5EF4-FFF2-40B4-BE49-F238E27FC236}">
                <a16:creationId xmlns:a16="http://schemas.microsoft.com/office/drawing/2014/main" id="{E93DBD6F-261E-CC84-F5FC-CE570421393B}"/>
              </a:ext>
            </a:extLst>
          </p:cNvPr>
          <p:cNvSpPr txBox="1">
            <a:spLocks/>
          </p:cNvSpPr>
          <p:nvPr/>
        </p:nvSpPr>
        <p:spPr>
          <a:xfrm>
            <a:off x="1407510" y="1637779"/>
            <a:ext cx="9456492" cy="986286"/>
          </a:xfrm>
          <a:prstGeom prst="rect">
            <a:avLst/>
          </a:prstGeom>
          <a:ln w="19050">
            <a:solidFill>
              <a:srgbClr val="A3044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kern="0"/>
            </a:defPPr>
          </a:lstStyle>
          <a:p>
            <a:pPr algn="ctr"/>
            <a:r>
              <a:rPr lang="es-ES" sz="2400" b="1" dirty="0">
                <a:solidFill>
                  <a:schemeClr val="tx1"/>
                </a:solidFill>
                <a:latin typeface="+mn-lt"/>
              </a:rPr>
              <a:t>~1.500M€ en Europa de AEE acaban siendo excedentes de stock al año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+mn-lt"/>
              </a:rPr>
              <a:t>~10% acaba siendo destruido (reciclaje o eliminación)</a:t>
            </a:r>
            <a:endParaRPr lang="es-ES" sz="2400" b="1" dirty="0">
              <a:solidFill>
                <a:srgbClr val="A30444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0BB918-CB42-4A31-CD1C-823EF736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56" y="2943103"/>
            <a:ext cx="8357795" cy="315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6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C02134C-803B-455E-B65C-E9AD152A31DE}"/>
              </a:ext>
            </a:extLst>
          </p:cNvPr>
          <p:cNvSpPr txBox="1"/>
          <p:nvPr/>
        </p:nvSpPr>
        <p:spPr>
          <a:xfrm>
            <a:off x="1337952" y="1701755"/>
            <a:ext cx="9188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A30444"/>
                </a:solidFill>
              </a:rPr>
              <a:t>Para SOLVENTAR un problema real de los productores/distribuidores de AEE </a:t>
            </a:r>
          </a:p>
          <a:p>
            <a:pPr algn="ctr"/>
            <a:r>
              <a:rPr lang="es-ES" b="1" dirty="0">
                <a:solidFill>
                  <a:srgbClr val="A30444"/>
                </a:solidFill>
              </a:rPr>
              <a:t>en su gestión de los EXCEDENTES DE STOCK </a:t>
            </a:r>
            <a:r>
              <a:rPr lang="es-ES" b="1" u="sng" dirty="0"/>
              <a:t>+ parte de reutilización</a:t>
            </a:r>
          </a:p>
          <a:p>
            <a:pPr algn="ctr"/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19" name="18 CuadroTexto">
            <a:extLst>
              <a:ext uri="{FF2B5EF4-FFF2-40B4-BE49-F238E27FC236}">
                <a16:creationId xmlns:a16="http://schemas.microsoft.com/office/drawing/2014/main" id="{7F9ECE49-FDB7-4116-93E1-12632859EB94}"/>
              </a:ext>
            </a:extLst>
          </p:cNvPr>
          <p:cNvSpPr txBox="1"/>
          <p:nvPr/>
        </p:nvSpPr>
        <p:spPr>
          <a:xfrm>
            <a:off x="377645" y="304114"/>
            <a:ext cx="838154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 b="1" dirty="0">
                <a:solidFill>
                  <a:srgbClr val="A30444"/>
                </a:solidFill>
              </a:rPr>
              <a:t>¿Por qué nace CIRCULAR PLACE?</a:t>
            </a:r>
            <a:endParaRPr lang="es-ES" sz="3600" b="1" dirty="0">
              <a:solidFill>
                <a:srgbClr val="A30444"/>
              </a:solidFill>
            </a:endParaRPr>
          </a:p>
        </p:txBody>
      </p:sp>
      <p:sp>
        <p:nvSpPr>
          <p:cNvPr id="22" name="18 CuadroTexto">
            <a:extLst>
              <a:ext uri="{FF2B5EF4-FFF2-40B4-BE49-F238E27FC236}">
                <a16:creationId xmlns:a16="http://schemas.microsoft.com/office/drawing/2014/main" id="{A7AF558A-8093-4617-8F96-D4932A593F2D}"/>
              </a:ext>
            </a:extLst>
          </p:cNvPr>
          <p:cNvSpPr txBox="1"/>
          <p:nvPr/>
        </p:nvSpPr>
        <p:spPr>
          <a:xfrm>
            <a:off x="377645" y="901201"/>
            <a:ext cx="8381544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</a:rPr>
              <a:t>Prevención de residuos</a:t>
            </a:r>
            <a:endParaRPr lang="es-E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4" name="24 Conector recto">
            <a:extLst>
              <a:ext uri="{FF2B5EF4-FFF2-40B4-BE49-F238E27FC236}">
                <a16:creationId xmlns:a16="http://schemas.microsoft.com/office/drawing/2014/main" id="{0980B5D7-9035-4DAC-9938-BFEEB6C71C89}"/>
              </a:ext>
            </a:extLst>
          </p:cNvPr>
          <p:cNvCxnSpPr>
            <a:cxnSpLocks/>
          </p:cNvCxnSpPr>
          <p:nvPr/>
        </p:nvCxnSpPr>
        <p:spPr>
          <a:xfrm flipV="1">
            <a:off x="377645" y="889785"/>
            <a:ext cx="8912324" cy="11416"/>
          </a:xfrm>
          <a:prstGeom prst="line">
            <a:avLst/>
          </a:prstGeom>
          <a:ln w="19050">
            <a:solidFill>
              <a:srgbClr val="77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8EF25EE1-84B1-8FB9-CCE2-6CCC49404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90" y="2386546"/>
            <a:ext cx="7362029" cy="387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8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0">
            <a:extLst>
              <a:ext uri="{FF2B5EF4-FFF2-40B4-BE49-F238E27FC236}">
                <a16:creationId xmlns:a16="http://schemas.microsoft.com/office/drawing/2014/main" id="{0960C7FD-D8FB-4EAD-95F9-4D7875237610}"/>
              </a:ext>
            </a:extLst>
          </p:cNvPr>
          <p:cNvSpPr txBox="1">
            <a:spLocks/>
          </p:cNvSpPr>
          <p:nvPr/>
        </p:nvSpPr>
        <p:spPr>
          <a:xfrm>
            <a:off x="796342" y="3443529"/>
            <a:ext cx="4956273" cy="516726"/>
          </a:xfrm>
          <a:prstGeom prst="rect">
            <a:avLst/>
          </a:prstGeom>
          <a:solidFill>
            <a:srgbClr val="A30444"/>
          </a:solidFill>
          <a:ln>
            <a:solidFill>
              <a:srgbClr val="A3044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300" b="1" dirty="0">
                <a:solidFill>
                  <a:schemeClr val="bg1"/>
                </a:solidFill>
                <a:latin typeface="+mn-lt"/>
              </a:rPr>
              <a:t>Europa</a:t>
            </a:r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3A37E716-7A47-4F05-A1B3-3D1222112A6E}"/>
              </a:ext>
            </a:extLst>
          </p:cNvPr>
          <p:cNvSpPr txBox="1">
            <a:spLocks/>
          </p:cNvSpPr>
          <p:nvPr/>
        </p:nvSpPr>
        <p:spPr>
          <a:xfrm>
            <a:off x="6277713" y="3423673"/>
            <a:ext cx="4956273" cy="516727"/>
          </a:xfrm>
          <a:prstGeom prst="rect">
            <a:avLst/>
          </a:prstGeom>
          <a:solidFill>
            <a:srgbClr val="A30444"/>
          </a:solidFill>
          <a:ln>
            <a:solidFill>
              <a:srgbClr val="A3044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300" b="1" dirty="0">
                <a:solidFill>
                  <a:schemeClr val="bg1"/>
                </a:solidFill>
                <a:latin typeface="+mn-lt"/>
              </a:rPr>
              <a:t>España</a:t>
            </a:r>
          </a:p>
        </p:txBody>
      </p:sp>
      <p:sp>
        <p:nvSpPr>
          <p:cNvPr id="8" name="Título 10">
            <a:extLst>
              <a:ext uri="{FF2B5EF4-FFF2-40B4-BE49-F238E27FC236}">
                <a16:creationId xmlns:a16="http://schemas.microsoft.com/office/drawing/2014/main" id="{BA17B3C7-FC54-4816-84CF-921E4D097F2E}"/>
              </a:ext>
            </a:extLst>
          </p:cNvPr>
          <p:cNvSpPr txBox="1">
            <a:spLocks/>
          </p:cNvSpPr>
          <p:nvPr/>
        </p:nvSpPr>
        <p:spPr>
          <a:xfrm>
            <a:off x="1367754" y="1786442"/>
            <a:ext cx="9456492" cy="986286"/>
          </a:xfrm>
          <a:prstGeom prst="rect">
            <a:avLst/>
          </a:prstGeom>
          <a:ln w="19050">
            <a:solidFill>
              <a:srgbClr val="A30444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b="1" dirty="0">
                <a:solidFill>
                  <a:schemeClr val="tx1"/>
                </a:solidFill>
                <a:latin typeface="+mn-lt"/>
              </a:rPr>
              <a:t>Prevención</a:t>
            </a:r>
            <a:r>
              <a:rPr lang="es-ES" sz="2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+mn-lt"/>
              </a:rPr>
              <a:t>+</a:t>
            </a:r>
            <a:r>
              <a:rPr lang="es-ES" sz="2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2400" b="1" dirty="0">
                <a:solidFill>
                  <a:srgbClr val="A30444"/>
                </a:solidFill>
                <a:latin typeface="+mn-lt"/>
              </a:rPr>
              <a:t>Nuevas obligaciones relativas a los excedentes de stock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BB0CA86-6770-49BD-B7D9-2E67066D7665}"/>
              </a:ext>
            </a:extLst>
          </p:cNvPr>
          <p:cNvSpPr/>
          <p:nvPr/>
        </p:nvSpPr>
        <p:spPr>
          <a:xfrm>
            <a:off x="6284392" y="3978054"/>
            <a:ext cx="4949594" cy="1383538"/>
          </a:xfrm>
          <a:prstGeom prst="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Estrategia y Plan Acción Economía Circular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Nueva Ley de Residuos y Suelos contaminados para una Economía Circular</a:t>
            </a:r>
            <a:endParaRPr lang="es" sz="2000" b="1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FC86443-BD50-46E8-8A65-0D03BC8C5275}"/>
              </a:ext>
            </a:extLst>
          </p:cNvPr>
          <p:cNvSpPr/>
          <p:nvPr/>
        </p:nvSpPr>
        <p:spPr>
          <a:xfrm>
            <a:off x="803021" y="3996202"/>
            <a:ext cx="4949594" cy="1385246"/>
          </a:xfrm>
          <a:prstGeom prst="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Pacto Verde Europeo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Reglamento Producto Sostenible</a:t>
            </a:r>
            <a:endParaRPr lang="es" sz="2000" b="1" dirty="0">
              <a:solidFill>
                <a:schemeClr val="tx1"/>
              </a:solidFill>
            </a:endParaRPr>
          </a:p>
        </p:txBody>
      </p:sp>
      <p:sp>
        <p:nvSpPr>
          <p:cNvPr id="11" name="18 CuadroTexto">
            <a:extLst>
              <a:ext uri="{FF2B5EF4-FFF2-40B4-BE49-F238E27FC236}">
                <a16:creationId xmlns:a16="http://schemas.microsoft.com/office/drawing/2014/main" id="{0DD784DE-C888-46EC-A847-7D92B5EEBE76}"/>
              </a:ext>
            </a:extLst>
          </p:cNvPr>
          <p:cNvSpPr txBox="1"/>
          <p:nvPr/>
        </p:nvSpPr>
        <p:spPr>
          <a:xfrm>
            <a:off x="377645" y="304114"/>
            <a:ext cx="838154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 b="1" dirty="0">
                <a:solidFill>
                  <a:srgbClr val="A30444"/>
                </a:solidFill>
              </a:rPr>
              <a:t>¿Por qué nace CIRCULAR PLACE? </a:t>
            </a:r>
            <a:endParaRPr lang="es-ES" sz="3600" b="1" dirty="0">
              <a:solidFill>
                <a:srgbClr val="A30444"/>
              </a:solidFill>
            </a:endParaRPr>
          </a:p>
        </p:txBody>
      </p:sp>
      <p:cxnSp>
        <p:nvCxnSpPr>
          <p:cNvPr id="16" name="24 Conector recto">
            <a:extLst>
              <a:ext uri="{FF2B5EF4-FFF2-40B4-BE49-F238E27FC236}">
                <a16:creationId xmlns:a16="http://schemas.microsoft.com/office/drawing/2014/main" id="{DA39C4F9-579E-44DF-BB01-285E3E6C000C}"/>
              </a:ext>
            </a:extLst>
          </p:cNvPr>
          <p:cNvCxnSpPr>
            <a:cxnSpLocks/>
          </p:cNvCxnSpPr>
          <p:nvPr/>
        </p:nvCxnSpPr>
        <p:spPr>
          <a:xfrm flipV="1">
            <a:off x="377645" y="889785"/>
            <a:ext cx="8912324" cy="11416"/>
          </a:xfrm>
          <a:prstGeom prst="line">
            <a:avLst/>
          </a:prstGeom>
          <a:ln w="19050">
            <a:solidFill>
              <a:srgbClr val="77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12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24 Conector recto">
            <a:extLst>
              <a:ext uri="{FF2B5EF4-FFF2-40B4-BE49-F238E27FC236}">
                <a16:creationId xmlns:a16="http://schemas.microsoft.com/office/drawing/2014/main" id="{7644A75F-0806-41A3-9DB3-303132C5CF42}"/>
              </a:ext>
            </a:extLst>
          </p:cNvPr>
          <p:cNvCxnSpPr>
            <a:cxnSpLocks/>
          </p:cNvCxnSpPr>
          <p:nvPr/>
        </p:nvCxnSpPr>
        <p:spPr>
          <a:xfrm flipV="1">
            <a:off x="377645" y="889785"/>
            <a:ext cx="8912324" cy="11416"/>
          </a:xfrm>
          <a:prstGeom prst="line">
            <a:avLst/>
          </a:prstGeom>
          <a:ln w="19050">
            <a:solidFill>
              <a:srgbClr val="77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8 CuadroTexto">
            <a:extLst>
              <a:ext uri="{FF2B5EF4-FFF2-40B4-BE49-F238E27FC236}">
                <a16:creationId xmlns:a16="http://schemas.microsoft.com/office/drawing/2014/main" id="{EDBED4C2-0A00-3A4A-65A0-70D36E2FEFB3}"/>
              </a:ext>
            </a:extLst>
          </p:cNvPr>
          <p:cNvSpPr txBox="1"/>
          <p:nvPr/>
        </p:nvSpPr>
        <p:spPr>
          <a:xfrm>
            <a:off x="377645" y="304114"/>
            <a:ext cx="838154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 b="1" dirty="0">
                <a:solidFill>
                  <a:srgbClr val="A30444"/>
                </a:solidFill>
              </a:rPr>
              <a:t>¿Por qué nace CIRCULAR PLACE? </a:t>
            </a:r>
            <a:endParaRPr lang="es-ES" sz="3600" b="1" dirty="0">
              <a:solidFill>
                <a:srgbClr val="A30444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AB8E983-2410-37A2-AE85-06CFD8F168D3}"/>
              </a:ext>
            </a:extLst>
          </p:cNvPr>
          <p:cNvSpPr/>
          <p:nvPr/>
        </p:nvSpPr>
        <p:spPr>
          <a:xfrm>
            <a:off x="1047192" y="2986974"/>
            <a:ext cx="3158124" cy="2011768"/>
          </a:xfrm>
          <a:prstGeom prst="rect">
            <a:avLst/>
          </a:prstGeom>
          <a:solidFill>
            <a:srgbClr val="A30444"/>
          </a:solidFill>
          <a:ln>
            <a:solidFill>
              <a:srgbClr val="A30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u="sng" dirty="0"/>
              <a:t>PROHIBIDA LA DESTRUCCIÓN </a:t>
            </a:r>
            <a:r>
              <a:rPr lang="es-ES" dirty="0"/>
              <a:t>O SU ELIMINACIÓN MEDIANTE DEPÓSITO EN VERTEDERO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(art 18)</a:t>
            </a:r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0A005A3E-5F8C-F1D5-3E27-F141CE50AD80}"/>
              </a:ext>
            </a:extLst>
          </p:cNvPr>
          <p:cNvSpPr txBox="1"/>
          <p:nvPr/>
        </p:nvSpPr>
        <p:spPr>
          <a:xfrm>
            <a:off x="776316" y="1859258"/>
            <a:ext cx="1028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s-ES" sz="2400" b="1" dirty="0">
                <a:solidFill>
                  <a:srgbClr val="A30444"/>
                </a:solidFill>
                <a:latin typeface="+mn-lt"/>
              </a:rPr>
              <a:t>Obligaciones y fiscalidad relativas a los excedentes de stock y donaciones</a:t>
            </a:r>
            <a:endParaRPr lang="es-ES" sz="2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CF7090-97A1-543A-5F03-104BF0926664}"/>
              </a:ext>
            </a:extLst>
          </p:cNvPr>
          <p:cNvSpPr/>
          <p:nvPr/>
        </p:nvSpPr>
        <p:spPr>
          <a:xfrm>
            <a:off x="4652376" y="2986974"/>
            <a:ext cx="3158124" cy="2011768"/>
          </a:xfrm>
          <a:prstGeom prst="rect">
            <a:avLst/>
          </a:prstGeom>
          <a:solidFill>
            <a:srgbClr val="A30444"/>
          </a:solidFill>
          <a:ln>
            <a:solidFill>
              <a:srgbClr val="A30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POSIBILIDAD DE </a:t>
            </a:r>
            <a:r>
              <a:rPr lang="es-ES" u="sng" dirty="0"/>
              <a:t>OBJETIVOS ESPECÍFICOS DE PREVENCIÓN </a:t>
            </a:r>
            <a:r>
              <a:rPr lang="es-ES" dirty="0"/>
              <a:t>Y/O REUTILIZACIÓN PARA DETERMINADOS PRODUCTOS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(art. 17)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AF0F135-A390-F742-87F0-883B513232E0}"/>
              </a:ext>
            </a:extLst>
          </p:cNvPr>
          <p:cNvSpPr/>
          <p:nvPr/>
        </p:nvSpPr>
        <p:spPr>
          <a:xfrm>
            <a:off x="8257560" y="2986974"/>
            <a:ext cx="3158124" cy="2011768"/>
          </a:xfrm>
          <a:prstGeom prst="rect">
            <a:avLst/>
          </a:prstGeom>
          <a:solidFill>
            <a:srgbClr val="A30444"/>
          </a:solidFill>
          <a:ln>
            <a:solidFill>
              <a:srgbClr val="A30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u="sng" dirty="0"/>
              <a:t>IVA DEL 0% </a:t>
            </a:r>
            <a:r>
              <a:rPr lang="es-ES" dirty="0"/>
              <a:t>EN LAS DONACIONES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(Disposición final tercera)</a:t>
            </a:r>
          </a:p>
        </p:txBody>
      </p:sp>
    </p:spTree>
    <p:extLst>
      <p:ext uri="{BB962C8B-B14F-4D97-AF65-F5344CB8AC3E}">
        <p14:creationId xmlns:p14="http://schemas.microsoft.com/office/powerpoint/2010/main" val="323141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0">
            <a:extLst>
              <a:ext uri="{FF2B5EF4-FFF2-40B4-BE49-F238E27FC236}">
                <a16:creationId xmlns:a16="http://schemas.microsoft.com/office/drawing/2014/main" id="{6F791BDD-5BB9-48F5-BE6E-5B91D19EB067}"/>
              </a:ext>
            </a:extLst>
          </p:cNvPr>
          <p:cNvSpPr txBox="1">
            <a:spLocks/>
          </p:cNvSpPr>
          <p:nvPr/>
        </p:nvSpPr>
        <p:spPr>
          <a:xfrm>
            <a:off x="256024" y="1723108"/>
            <a:ext cx="3449938" cy="582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b="1" dirty="0">
                <a:solidFill>
                  <a:srgbClr val="A30444"/>
                </a:solidFill>
                <a:latin typeface="+mn-lt"/>
              </a:rPr>
              <a:t>Productor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C3E098C-3128-41AD-AB7B-A764DDFF8432}"/>
              </a:ext>
            </a:extLst>
          </p:cNvPr>
          <p:cNvSpPr/>
          <p:nvPr/>
        </p:nvSpPr>
        <p:spPr>
          <a:xfrm>
            <a:off x="180993" y="2431456"/>
            <a:ext cx="3600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Solución a obligación legal prohibición de destrucción stock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645DC0C-8FA9-46E9-92F1-86692B6D3A95}"/>
              </a:ext>
            </a:extLst>
          </p:cNvPr>
          <p:cNvSpPr/>
          <p:nvPr/>
        </p:nvSpPr>
        <p:spPr>
          <a:xfrm>
            <a:off x="180993" y="3444178"/>
            <a:ext cx="3600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Herramienta para los Planes de Prevención RAEE obligatorios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05CFB35-2076-43A3-9CE5-D3406439985F}"/>
              </a:ext>
            </a:extLst>
          </p:cNvPr>
          <p:cNvSpPr/>
          <p:nvPr/>
        </p:nvSpPr>
        <p:spPr>
          <a:xfrm>
            <a:off x="180993" y="4442151"/>
            <a:ext cx="3600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Desgravación fiscal 35% </a:t>
            </a:r>
          </a:p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(valor contable donación)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8120E0E-CBC5-4F98-8171-6B4111D7C227}"/>
              </a:ext>
            </a:extLst>
          </p:cNvPr>
          <p:cNvSpPr/>
          <p:nvPr/>
        </p:nvSpPr>
        <p:spPr>
          <a:xfrm>
            <a:off x="180993" y="5440124"/>
            <a:ext cx="3600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Potenciar su imagen de marca sostenible</a:t>
            </a:r>
          </a:p>
        </p:txBody>
      </p:sp>
      <p:sp>
        <p:nvSpPr>
          <p:cNvPr id="22" name="Título 10">
            <a:extLst>
              <a:ext uri="{FF2B5EF4-FFF2-40B4-BE49-F238E27FC236}">
                <a16:creationId xmlns:a16="http://schemas.microsoft.com/office/drawing/2014/main" id="{E94AD773-6CC5-458C-8E91-7B83CEB0A3B0}"/>
              </a:ext>
            </a:extLst>
          </p:cNvPr>
          <p:cNvSpPr txBox="1">
            <a:spLocks/>
          </p:cNvSpPr>
          <p:nvPr/>
        </p:nvSpPr>
        <p:spPr>
          <a:xfrm>
            <a:off x="7971719" y="1717707"/>
            <a:ext cx="4188823" cy="14421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300" b="1" dirty="0">
                <a:solidFill>
                  <a:srgbClr val="A30444"/>
                </a:solidFill>
                <a:latin typeface="+mn-lt"/>
              </a:rPr>
              <a:t>Sociedad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5C38911-D797-4548-99E9-807F705838AA}"/>
              </a:ext>
            </a:extLst>
          </p:cNvPr>
          <p:cNvSpPr/>
          <p:nvPr/>
        </p:nvSpPr>
        <p:spPr>
          <a:xfrm>
            <a:off x="8328283" y="2404328"/>
            <a:ext cx="3600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Donación de productos nuevos </a:t>
            </a:r>
          </a:p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y eficientes a colectivos vulnerables 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649690E-BF64-49CD-BB21-CA7FE965CE6D}"/>
              </a:ext>
            </a:extLst>
          </p:cNvPr>
          <p:cNvSpPr/>
          <p:nvPr/>
        </p:nvSpPr>
        <p:spPr>
          <a:xfrm>
            <a:off x="8328283" y="3395793"/>
            <a:ext cx="3600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Mejora de la formación por la donación de productos técnicos a centros docentes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906A275-E6A5-4C5A-891B-EE9F6EDAE012}"/>
              </a:ext>
            </a:extLst>
          </p:cNvPr>
          <p:cNvSpPr/>
          <p:nvPr/>
        </p:nvSpPr>
        <p:spPr>
          <a:xfrm>
            <a:off x="8328283" y="4408879"/>
            <a:ext cx="3600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Reducción de los residuos generados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8819AC0A-0AF2-4816-A7B7-89DE1B6042A7}"/>
              </a:ext>
            </a:extLst>
          </p:cNvPr>
          <p:cNvSpPr/>
          <p:nvPr/>
        </p:nvSpPr>
        <p:spPr>
          <a:xfrm>
            <a:off x="8328283" y="5414934"/>
            <a:ext cx="3600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Mitigación del cambio climático</a:t>
            </a:r>
          </a:p>
        </p:txBody>
      </p:sp>
      <p:sp>
        <p:nvSpPr>
          <p:cNvPr id="15" name="18 CuadroTexto">
            <a:extLst>
              <a:ext uri="{FF2B5EF4-FFF2-40B4-BE49-F238E27FC236}">
                <a16:creationId xmlns:a16="http://schemas.microsoft.com/office/drawing/2014/main" id="{9F870764-61E5-4ACB-A493-991DB007B27F}"/>
              </a:ext>
            </a:extLst>
          </p:cNvPr>
          <p:cNvSpPr txBox="1"/>
          <p:nvPr/>
        </p:nvSpPr>
        <p:spPr>
          <a:xfrm>
            <a:off x="377645" y="304114"/>
            <a:ext cx="838154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 b="1" dirty="0">
                <a:solidFill>
                  <a:srgbClr val="A30444"/>
                </a:solidFill>
              </a:rPr>
              <a:t>¿Qué beneficios genera participar?</a:t>
            </a:r>
            <a:endParaRPr lang="es-ES" sz="3600" b="1" dirty="0">
              <a:solidFill>
                <a:srgbClr val="A30444"/>
              </a:solidFill>
            </a:endParaRPr>
          </a:p>
        </p:txBody>
      </p:sp>
      <p:cxnSp>
        <p:nvCxnSpPr>
          <p:cNvPr id="16" name="24 Conector recto">
            <a:extLst>
              <a:ext uri="{FF2B5EF4-FFF2-40B4-BE49-F238E27FC236}">
                <a16:creationId xmlns:a16="http://schemas.microsoft.com/office/drawing/2014/main" id="{09CF5930-232C-4828-AAE6-ADD027497972}"/>
              </a:ext>
            </a:extLst>
          </p:cNvPr>
          <p:cNvCxnSpPr>
            <a:cxnSpLocks/>
          </p:cNvCxnSpPr>
          <p:nvPr/>
        </p:nvCxnSpPr>
        <p:spPr>
          <a:xfrm flipV="1">
            <a:off x="377645" y="889785"/>
            <a:ext cx="8912324" cy="11416"/>
          </a:xfrm>
          <a:prstGeom prst="line">
            <a:avLst/>
          </a:prstGeom>
          <a:ln w="19050">
            <a:solidFill>
              <a:srgbClr val="77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D42355B-9261-4AEA-9916-088B5C0183F4}"/>
              </a:ext>
            </a:extLst>
          </p:cNvPr>
          <p:cNvCxnSpPr/>
          <p:nvPr/>
        </p:nvCxnSpPr>
        <p:spPr>
          <a:xfrm>
            <a:off x="8110367" y="2316397"/>
            <a:ext cx="0" cy="3835645"/>
          </a:xfrm>
          <a:prstGeom prst="line">
            <a:avLst/>
          </a:prstGeom>
          <a:ln>
            <a:solidFill>
              <a:srgbClr val="A30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0">
            <a:extLst>
              <a:ext uri="{FF2B5EF4-FFF2-40B4-BE49-F238E27FC236}">
                <a16:creationId xmlns:a16="http://schemas.microsoft.com/office/drawing/2014/main" id="{5F25DC01-957A-4EA8-9AD6-ADE70960ABAE}"/>
              </a:ext>
            </a:extLst>
          </p:cNvPr>
          <p:cNvSpPr txBox="1">
            <a:spLocks/>
          </p:cNvSpPr>
          <p:nvPr/>
        </p:nvSpPr>
        <p:spPr>
          <a:xfrm>
            <a:off x="3863718" y="1734097"/>
            <a:ext cx="4188823" cy="14421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300" b="1" dirty="0">
                <a:solidFill>
                  <a:srgbClr val="A30444"/>
                </a:solidFill>
                <a:latin typeface="+mn-lt"/>
              </a:rPr>
              <a:t>SCRAP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7022397-2A02-4CC3-963A-D7C1DF9B4285}"/>
              </a:ext>
            </a:extLst>
          </p:cNvPr>
          <p:cNvSpPr/>
          <p:nvPr/>
        </p:nvSpPr>
        <p:spPr>
          <a:xfrm>
            <a:off x="4220282" y="2420718"/>
            <a:ext cx="3600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Servicio al productor frente a nuevas obligaciones legales derivadas de la RAP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1628C58-7FF7-47E3-9A00-32C221A55E03}"/>
              </a:ext>
            </a:extLst>
          </p:cNvPr>
          <p:cNvSpPr/>
          <p:nvPr/>
        </p:nvSpPr>
        <p:spPr>
          <a:xfrm>
            <a:off x="4220282" y="3412183"/>
            <a:ext cx="3600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Tomar liderazgo en prevención frente a la Administración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3B365F7-1830-43A6-87E3-076CAAF45716}"/>
              </a:ext>
            </a:extLst>
          </p:cNvPr>
          <p:cNvSpPr/>
          <p:nvPr/>
        </p:nvSpPr>
        <p:spPr>
          <a:xfrm>
            <a:off x="4220282" y="4425269"/>
            <a:ext cx="3600000" cy="834924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Incorporarse a una iniciativa ya desarrollada para evolucionarla conjuntamente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6C4D3E6F-FC6F-463A-86DE-46AAE4E1A031}"/>
              </a:ext>
            </a:extLst>
          </p:cNvPr>
          <p:cNvSpPr/>
          <p:nvPr/>
        </p:nvSpPr>
        <p:spPr>
          <a:xfrm>
            <a:off x="4220282" y="5431324"/>
            <a:ext cx="3600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A3044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" sz="1600" b="1" dirty="0">
                <a:solidFill>
                  <a:schemeClr val="tx1"/>
                </a:solidFill>
              </a:rPr>
              <a:t>Potenciar la imagen del SCRAP frente a grupos de interés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2DAF7BD-BED3-4F70-A3C7-61E0BE75C9DE}"/>
              </a:ext>
            </a:extLst>
          </p:cNvPr>
          <p:cNvCxnSpPr/>
          <p:nvPr/>
        </p:nvCxnSpPr>
        <p:spPr>
          <a:xfrm>
            <a:off x="4007291" y="2299289"/>
            <a:ext cx="0" cy="3835645"/>
          </a:xfrm>
          <a:prstGeom prst="line">
            <a:avLst/>
          </a:prstGeom>
          <a:ln>
            <a:solidFill>
              <a:srgbClr val="A30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7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7892C3E-F1A9-4CFF-8608-9F7408EA8CF9}"/>
              </a:ext>
            </a:extLst>
          </p:cNvPr>
          <p:cNvSpPr/>
          <p:nvPr/>
        </p:nvSpPr>
        <p:spPr>
          <a:xfrm>
            <a:off x="6913945" y="1688923"/>
            <a:ext cx="5031751" cy="4515800"/>
          </a:xfrm>
          <a:prstGeom prst="rect">
            <a:avLst/>
          </a:prstGeom>
          <a:noFill/>
          <a:ln>
            <a:solidFill>
              <a:srgbClr val="A3044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tx1"/>
                </a:solidFill>
              </a:rPr>
              <a:t>Verificación externo independiente</a:t>
            </a:r>
          </a:p>
          <a:p>
            <a:pPr algn="ctr">
              <a:spcBef>
                <a:spcPts val="600"/>
              </a:spcBef>
            </a:pPr>
            <a:endParaRPr lang="es-ES" sz="1500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</a:rPr>
              <a:t>Ser una entidad legalmente constituida de utilidad pública según la Ley 49/2002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</a:rPr>
              <a:t>Estar al corriente del pago de sus obligaciones fiscales y laborales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</a:rPr>
              <a:t>Capacidad de emitir certificado de donación, siempre que la entidad donante lo solicite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</a:rPr>
              <a:t>Presentar los documentos solicitados, entre los que estarán los Estatutos.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</a:rPr>
              <a:t>En caso de realizar una petición de productos, comprometerse a aceptar las condiciones del fabricante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</a:rPr>
              <a:t>Facilitar documentación y posible material gráfico del proyecto al que se va a destinar el producto.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2C7DC2-7F5F-40B4-8A5F-15B973B473ED}"/>
              </a:ext>
            </a:extLst>
          </p:cNvPr>
          <p:cNvSpPr/>
          <p:nvPr/>
        </p:nvSpPr>
        <p:spPr>
          <a:xfrm>
            <a:off x="3323798" y="1798775"/>
            <a:ext cx="2753725" cy="1341266"/>
          </a:xfrm>
          <a:prstGeom prst="roundRect">
            <a:avLst/>
          </a:prstGeom>
          <a:solidFill>
            <a:srgbClr val="A30444">
              <a:alpha val="21000"/>
            </a:srgbClr>
          </a:solidFill>
          <a:ln>
            <a:solidFill>
              <a:srgbClr val="A3044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27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ONG´S</a:t>
            </a:r>
          </a:p>
          <a:p>
            <a:pPr algn="ctr"/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1F0ACE3-A741-40D7-8C3C-7047C31CD5C1}"/>
              </a:ext>
            </a:extLst>
          </p:cNvPr>
          <p:cNvSpPr/>
          <p:nvPr/>
        </p:nvSpPr>
        <p:spPr>
          <a:xfrm>
            <a:off x="3323797" y="4531514"/>
            <a:ext cx="2753725" cy="1341266"/>
          </a:xfrm>
          <a:prstGeom prst="roundRect">
            <a:avLst/>
          </a:prstGeom>
          <a:solidFill>
            <a:srgbClr val="A30444">
              <a:alpha val="21000"/>
            </a:srgbClr>
          </a:solidFill>
          <a:ln>
            <a:solidFill>
              <a:srgbClr val="A3044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23</a:t>
            </a:r>
            <a:endParaRPr lang="es-ES" sz="2000" b="1" dirty="0">
              <a:solidFill>
                <a:schemeClr val="tx1"/>
              </a:solidFill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Entidades Formativas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95C7D3C-EE22-4171-9D79-A4B129D8077A}"/>
              </a:ext>
            </a:extLst>
          </p:cNvPr>
          <p:cNvSpPr/>
          <p:nvPr/>
        </p:nvSpPr>
        <p:spPr>
          <a:xfrm>
            <a:off x="377645" y="3190248"/>
            <a:ext cx="2753725" cy="1341266"/>
          </a:xfrm>
          <a:prstGeom prst="roundRect">
            <a:avLst/>
          </a:prstGeom>
          <a:solidFill>
            <a:srgbClr val="A30444">
              <a:alpha val="21000"/>
            </a:srgbClr>
          </a:solidFill>
          <a:ln>
            <a:solidFill>
              <a:srgbClr val="A3044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50</a:t>
            </a:r>
            <a:r>
              <a:rPr lang="es-ES" sz="2000" b="1" dirty="0">
                <a:solidFill>
                  <a:schemeClr val="tx1"/>
                </a:solidFill>
              </a:rPr>
              <a:t>*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Entidades sin ánimo de Lucro</a:t>
            </a:r>
          </a:p>
          <a:p>
            <a:pPr algn="ctr"/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" name="Cruz 2">
            <a:extLst>
              <a:ext uri="{FF2B5EF4-FFF2-40B4-BE49-F238E27FC236}">
                <a16:creationId xmlns:a16="http://schemas.microsoft.com/office/drawing/2014/main" id="{628940E4-709D-47AA-BBDB-44B0612D1B51}"/>
              </a:ext>
            </a:extLst>
          </p:cNvPr>
          <p:cNvSpPr/>
          <p:nvPr/>
        </p:nvSpPr>
        <p:spPr>
          <a:xfrm>
            <a:off x="4407157" y="3538677"/>
            <a:ext cx="453861" cy="449656"/>
          </a:xfrm>
          <a:prstGeom prst="plus">
            <a:avLst>
              <a:gd name="adj" fmla="val 34677"/>
            </a:avLst>
          </a:prstGeom>
          <a:solidFill>
            <a:srgbClr val="A30444">
              <a:alpha val="21000"/>
            </a:srgbClr>
          </a:solidFill>
          <a:ln>
            <a:solidFill>
              <a:srgbClr val="A30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F4557F65-BE6B-438C-9A63-5B1A0CD43F0E}"/>
              </a:ext>
            </a:extLst>
          </p:cNvPr>
          <p:cNvSpPr/>
          <p:nvPr/>
        </p:nvSpPr>
        <p:spPr>
          <a:xfrm>
            <a:off x="6296453" y="1688923"/>
            <a:ext cx="374515" cy="4625521"/>
          </a:xfrm>
          <a:prstGeom prst="rightBrace">
            <a:avLst/>
          </a:prstGeom>
          <a:solidFill>
            <a:schemeClr val="bg1">
              <a:alpha val="21000"/>
            </a:schemeClr>
          </a:solidFill>
          <a:ln>
            <a:solidFill>
              <a:srgbClr val="A3044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" name="18 CuadroTexto">
            <a:extLst>
              <a:ext uri="{FF2B5EF4-FFF2-40B4-BE49-F238E27FC236}">
                <a16:creationId xmlns:a16="http://schemas.microsoft.com/office/drawing/2014/main" id="{D4E197C6-C130-454F-B10B-2E56D0BC4EAF}"/>
              </a:ext>
            </a:extLst>
          </p:cNvPr>
          <p:cNvSpPr txBox="1"/>
          <p:nvPr/>
        </p:nvSpPr>
        <p:spPr>
          <a:xfrm>
            <a:off x="377645" y="304114"/>
            <a:ext cx="838154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 b="1" dirty="0">
                <a:solidFill>
                  <a:srgbClr val="A30444"/>
                </a:solidFill>
              </a:rPr>
              <a:t>Comunidad social CIRCULAR PLACE</a:t>
            </a:r>
            <a:endParaRPr lang="es-ES" sz="3600" b="1" dirty="0">
              <a:solidFill>
                <a:srgbClr val="A30444"/>
              </a:solidFill>
            </a:endParaRPr>
          </a:p>
        </p:txBody>
      </p:sp>
      <p:cxnSp>
        <p:nvCxnSpPr>
          <p:cNvPr id="14" name="24 Conector recto">
            <a:extLst>
              <a:ext uri="{FF2B5EF4-FFF2-40B4-BE49-F238E27FC236}">
                <a16:creationId xmlns:a16="http://schemas.microsoft.com/office/drawing/2014/main" id="{B4E17B77-BD2A-4CCB-B807-10C0FB718D92}"/>
              </a:ext>
            </a:extLst>
          </p:cNvPr>
          <p:cNvCxnSpPr>
            <a:cxnSpLocks/>
          </p:cNvCxnSpPr>
          <p:nvPr/>
        </p:nvCxnSpPr>
        <p:spPr>
          <a:xfrm flipV="1">
            <a:off x="377645" y="889785"/>
            <a:ext cx="8912324" cy="11416"/>
          </a:xfrm>
          <a:prstGeom prst="line">
            <a:avLst/>
          </a:prstGeom>
          <a:ln w="19050">
            <a:solidFill>
              <a:srgbClr val="77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D11E88-E47C-A411-8D1F-D0D0265F3B0A}"/>
              </a:ext>
            </a:extLst>
          </p:cNvPr>
          <p:cNvSpPr txBox="1"/>
          <p:nvPr/>
        </p:nvSpPr>
        <p:spPr>
          <a:xfrm>
            <a:off x="389190" y="4293854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1" dirty="0">
                <a:solidFill>
                  <a:schemeClr val="tx1"/>
                </a:solidFill>
              </a:rPr>
              <a:t>* A mayo 2023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351933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2FAD69-4C7B-4FD2-B099-D7DFBD9AE8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11" y="3669000"/>
            <a:ext cx="3204000" cy="277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76A2F0-1118-4174-9A5E-1EDF3A2194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47" y="3715080"/>
            <a:ext cx="3204000" cy="2772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2C0937-8D8C-429A-B263-B56F2BD3DD3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8" y="1125732"/>
            <a:ext cx="3204000" cy="2772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AA759A8-DED1-4BD1-A5B4-A4330E70059A}"/>
              </a:ext>
            </a:extLst>
          </p:cNvPr>
          <p:cNvSpPr/>
          <p:nvPr/>
        </p:nvSpPr>
        <p:spPr>
          <a:xfrm rot="21417628">
            <a:off x="3212682" y="4454835"/>
            <a:ext cx="213613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Los productos deben ser nuevos y estar en perfectas condiciones de uso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29E1EB0-DDF1-4DCB-948C-CE6F3F9F4B60}"/>
              </a:ext>
            </a:extLst>
          </p:cNvPr>
          <p:cNvSpPr/>
          <p:nvPr/>
        </p:nvSpPr>
        <p:spPr>
          <a:xfrm rot="21410375">
            <a:off x="6804057" y="4146643"/>
            <a:ext cx="233799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Los costes logísticos pueden ser asumidos por el productor/distribuidor o por la Entidad sin Ánimo de Lucro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5DC05FE-88CC-4F62-8859-8B0D5EF59722}"/>
              </a:ext>
            </a:extLst>
          </p:cNvPr>
          <p:cNvSpPr/>
          <p:nvPr/>
        </p:nvSpPr>
        <p:spPr>
          <a:xfrm rot="21407718">
            <a:off x="1224030" y="1633025"/>
            <a:ext cx="2612894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El productor/distribuidor decide si la donación se realiza.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Único que puede aprobar o no una donación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CB447ED-117D-4F96-8B74-680875DCA9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77" y="1008398"/>
            <a:ext cx="3204000" cy="2772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40C0C17-7697-49D3-9CEB-00DE9C03A5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81" y="1098300"/>
            <a:ext cx="3204000" cy="2772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C8E22A56-9CB9-4C2A-9002-F517BD6236FE}"/>
              </a:ext>
            </a:extLst>
          </p:cNvPr>
          <p:cNvSpPr/>
          <p:nvPr/>
        </p:nvSpPr>
        <p:spPr>
          <a:xfrm rot="21424610">
            <a:off x="5014999" y="1612958"/>
            <a:ext cx="2666727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dirty="0">
                <a:solidFill>
                  <a:srgbClr val="000000"/>
                </a:solidFill>
              </a:rPr>
              <a:t> No se realiza movimiento de productos.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i="1" dirty="0">
              <a:solidFill>
                <a:srgbClr val="0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dirty="0">
                <a:solidFill>
                  <a:srgbClr val="000000"/>
                </a:solidFill>
              </a:rPr>
              <a:t> 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Almacenamiento en instalaciones del propio productor/distribuidor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6375512-EFA8-4BAE-B863-CC6830F181EF}"/>
              </a:ext>
            </a:extLst>
          </p:cNvPr>
          <p:cNvSpPr/>
          <p:nvPr/>
        </p:nvSpPr>
        <p:spPr>
          <a:xfrm rot="21442146">
            <a:off x="8647154" y="1468271"/>
            <a:ext cx="2447297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El período de disponibilidad en días o meses en el Marketplace lo decide el productor/distribuidor</a:t>
            </a:r>
          </a:p>
        </p:txBody>
      </p:sp>
      <p:sp>
        <p:nvSpPr>
          <p:cNvPr id="14" name="18 CuadroTexto">
            <a:extLst>
              <a:ext uri="{FF2B5EF4-FFF2-40B4-BE49-F238E27FC236}">
                <a16:creationId xmlns:a16="http://schemas.microsoft.com/office/drawing/2014/main" id="{90BBE08B-5D99-47A1-A076-C59C1421E461}"/>
              </a:ext>
            </a:extLst>
          </p:cNvPr>
          <p:cNvSpPr txBox="1"/>
          <p:nvPr/>
        </p:nvSpPr>
        <p:spPr>
          <a:xfrm>
            <a:off x="377645" y="304114"/>
            <a:ext cx="838154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 b="1" dirty="0">
                <a:solidFill>
                  <a:srgbClr val="A30444"/>
                </a:solidFill>
              </a:rPr>
              <a:t>Aspectos clave</a:t>
            </a:r>
            <a:endParaRPr lang="es-ES" sz="3600" b="1" dirty="0">
              <a:solidFill>
                <a:srgbClr val="A30444"/>
              </a:solidFill>
            </a:endParaRPr>
          </a:p>
        </p:txBody>
      </p:sp>
      <p:cxnSp>
        <p:nvCxnSpPr>
          <p:cNvPr id="20" name="24 Conector recto">
            <a:extLst>
              <a:ext uri="{FF2B5EF4-FFF2-40B4-BE49-F238E27FC236}">
                <a16:creationId xmlns:a16="http://schemas.microsoft.com/office/drawing/2014/main" id="{51509DA7-18F0-43B6-96FB-99BBBB51905E}"/>
              </a:ext>
            </a:extLst>
          </p:cNvPr>
          <p:cNvCxnSpPr>
            <a:cxnSpLocks/>
          </p:cNvCxnSpPr>
          <p:nvPr/>
        </p:nvCxnSpPr>
        <p:spPr>
          <a:xfrm flipV="1">
            <a:off x="377645" y="889785"/>
            <a:ext cx="8912324" cy="11416"/>
          </a:xfrm>
          <a:prstGeom prst="line">
            <a:avLst/>
          </a:prstGeom>
          <a:ln w="19050">
            <a:solidFill>
              <a:srgbClr val="77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8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8 CuadroTexto">
            <a:extLst>
              <a:ext uri="{FF2B5EF4-FFF2-40B4-BE49-F238E27FC236}">
                <a16:creationId xmlns:a16="http://schemas.microsoft.com/office/drawing/2014/main" id="{7AF4C078-B0A2-45F3-A769-423E40E2808C}"/>
              </a:ext>
            </a:extLst>
          </p:cNvPr>
          <p:cNvSpPr txBox="1"/>
          <p:nvPr/>
        </p:nvSpPr>
        <p:spPr>
          <a:xfrm>
            <a:off x="377644" y="304114"/>
            <a:ext cx="11358635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 b="1" dirty="0">
                <a:solidFill>
                  <a:srgbClr val="A30444"/>
                </a:solidFill>
              </a:rPr>
              <a:t>Reconocimientos como </a:t>
            </a:r>
            <a:r>
              <a:rPr lang="es-ES_tradnl" sz="3600" b="1" i="1" dirty="0" err="1">
                <a:solidFill>
                  <a:srgbClr val="A30444"/>
                </a:solidFill>
              </a:rPr>
              <a:t>Best</a:t>
            </a:r>
            <a:r>
              <a:rPr lang="es-ES_tradnl" sz="3600" b="1" i="1" dirty="0">
                <a:solidFill>
                  <a:srgbClr val="A30444"/>
                </a:solidFill>
              </a:rPr>
              <a:t> </a:t>
            </a:r>
            <a:r>
              <a:rPr lang="es-ES_tradnl" sz="3600" b="1" i="1" dirty="0" err="1">
                <a:solidFill>
                  <a:srgbClr val="A30444"/>
                </a:solidFill>
              </a:rPr>
              <a:t>Practice</a:t>
            </a:r>
            <a:r>
              <a:rPr lang="es-ES_tradnl" sz="3600" b="1" i="1" dirty="0">
                <a:solidFill>
                  <a:srgbClr val="A30444"/>
                </a:solidFill>
              </a:rPr>
              <a:t> </a:t>
            </a:r>
            <a:r>
              <a:rPr lang="es-ES_tradnl" sz="3600" b="1" dirty="0">
                <a:solidFill>
                  <a:srgbClr val="A30444"/>
                </a:solidFill>
              </a:rPr>
              <a:t>en Economía Circular</a:t>
            </a:r>
            <a:endParaRPr lang="es-ES" sz="3600" b="1" dirty="0">
              <a:solidFill>
                <a:srgbClr val="A30444"/>
              </a:solidFill>
            </a:endParaRPr>
          </a:p>
        </p:txBody>
      </p:sp>
      <p:cxnSp>
        <p:nvCxnSpPr>
          <p:cNvPr id="10" name="24 Conector recto">
            <a:extLst>
              <a:ext uri="{FF2B5EF4-FFF2-40B4-BE49-F238E27FC236}">
                <a16:creationId xmlns:a16="http://schemas.microsoft.com/office/drawing/2014/main" id="{C5977BC7-B3F9-4FDA-941B-678A1E775E72}"/>
              </a:ext>
            </a:extLst>
          </p:cNvPr>
          <p:cNvCxnSpPr>
            <a:cxnSpLocks/>
          </p:cNvCxnSpPr>
          <p:nvPr/>
        </p:nvCxnSpPr>
        <p:spPr>
          <a:xfrm flipV="1">
            <a:off x="377645" y="889785"/>
            <a:ext cx="8912324" cy="11416"/>
          </a:xfrm>
          <a:prstGeom prst="line">
            <a:avLst/>
          </a:prstGeom>
          <a:ln w="19050">
            <a:solidFill>
              <a:srgbClr val="77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20A23384-8DCD-4344-8B46-5961B4E8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487" y="1552141"/>
            <a:ext cx="8878069" cy="4290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206B78-CB57-4EFA-80CE-E335D386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22" y="1880173"/>
            <a:ext cx="2963059" cy="7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68A425E-2021-4B3E-A051-62AEF1F3E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206" y="1831772"/>
            <a:ext cx="2274216" cy="728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Facebook">
            <a:extLst>
              <a:ext uri="{FF2B5EF4-FFF2-40B4-BE49-F238E27FC236}">
                <a16:creationId xmlns:a16="http://schemas.microsoft.com/office/drawing/2014/main" id="{8BD3666C-A4BD-400A-B8AC-C159ED214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4" b="25958"/>
          <a:stretch/>
        </p:blipFill>
        <p:spPr bwMode="auto">
          <a:xfrm>
            <a:off x="2228022" y="4047073"/>
            <a:ext cx="1724267" cy="8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lub Sostenibilidad (@csostenibilidad) / Twitter">
            <a:extLst>
              <a:ext uri="{FF2B5EF4-FFF2-40B4-BE49-F238E27FC236}">
                <a16:creationId xmlns:a16="http://schemas.microsoft.com/office/drawing/2014/main" id="{2A3F30B9-0D02-419B-9423-DC1776446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33350"/>
          <a:stretch/>
        </p:blipFill>
        <p:spPr bwMode="auto">
          <a:xfrm>
            <a:off x="6808571" y="3954223"/>
            <a:ext cx="2585485" cy="10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21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506</Words>
  <Application>Microsoft Office PowerPoint</Application>
  <PresentationFormat>Panorámica</PresentationFormat>
  <Paragraphs>82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Clara Pérez</dc:creator>
  <cp:lastModifiedBy>marketing</cp:lastModifiedBy>
  <cp:revision>40</cp:revision>
  <dcterms:created xsi:type="dcterms:W3CDTF">2022-04-24T08:04:55Z</dcterms:created>
  <dcterms:modified xsi:type="dcterms:W3CDTF">2023-05-19T10:09:17Z</dcterms:modified>
</cp:coreProperties>
</file>